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3"/>
  </p:notesMasterIdLst>
  <p:sldIdLst>
    <p:sldId id="859" r:id="rId2"/>
    <p:sldId id="1133" r:id="rId3"/>
    <p:sldId id="1136" r:id="rId4"/>
    <p:sldId id="1134" r:id="rId5"/>
    <p:sldId id="1170" r:id="rId6"/>
    <p:sldId id="1171" r:id="rId7"/>
    <p:sldId id="1172" r:id="rId8"/>
    <p:sldId id="1173" r:id="rId9"/>
    <p:sldId id="1175" r:id="rId10"/>
    <p:sldId id="1135" r:id="rId11"/>
    <p:sldId id="1176" r:id="rId12"/>
    <p:sldId id="1174" r:id="rId13"/>
    <p:sldId id="1177" r:id="rId14"/>
    <p:sldId id="1178" r:id="rId15"/>
    <p:sldId id="1183" r:id="rId16"/>
    <p:sldId id="1179" r:id="rId17"/>
    <p:sldId id="1184" r:id="rId18"/>
    <p:sldId id="1137" r:id="rId19"/>
    <p:sldId id="1139" r:id="rId20"/>
    <p:sldId id="1185" r:id="rId21"/>
    <p:sldId id="1140" r:id="rId22"/>
    <p:sldId id="1141" r:id="rId23"/>
    <p:sldId id="1186" r:id="rId24"/>
    <p:sldId id="1187" r:id="rId25"/>
    <p:sldId id="1188" r:id="rId26"/>
    <p:sldId id="1189" r:id="rId27"/>
    <p:sldId id="1142" r:id="rId28"/>
    <p:sldId id="1143" r:id="rId29"/>
    <p:sldId id="1193" r:id="rId30"/>
    <p:sldId id="1191" r:id="rId31"/>
    <p:sldId id="1194" r:id="rId32"/>
    <p:sldId id="1192" r:id="rId33"/>
    <p:sldId id="1199" r:id="rId34"/>
    <p:sldId id="1195" r:id="rId35"/>
    <p:sldId id="1200" r:id="rId36"/>
    <p:sldId id="1201" r:id="rId37"/>
    <p:sldId id="1196" r:id="rId38"/>
    <p:sldId id="1202" r:id="rId39"/>
    <p:sldId id="1197" r:id="rId40"/>
    <p:sldId id="1204" r:id="rId41"/>
    <p:sldId id="1159" r:id="rId42"/>
    <p:sldId id="1207" r:id="rId43"/>
    <p:sldId id="1205" r:id="rId44"/>
    <p:sldId id="1206" r:id="rId45"/>
    <p:sldId id="1210" r:id="rId46"/>
    <p:sldId id="1208" r:id="rId47"/>
    <p:sldId id="1211" r:id="rId48"/>
    <p:sldId id="1217" r:id="rId49"/>
    <p:sldId id="1216" r:id="rId50"/>
    <p:sldId id="1222" r:id="rId51"/>
    <p:sldId id="1218" r:id="rId52"/>
    <p:sldId id="1223" r:id="rId53"/>
    <p:sldId id="1219" r:id="rId54"/>
    <p:sldId id="1220" r:id="rId55"/>
    <p:sldId id="1146" r:id="rId56"/>
    <p:sldId id="1224" r:id="rId57"/>
    <p:sldId id="1225" r:id="rId58"/>
    <p:sldId id="1147" r:id="rId59"/>
    <p:sldId id="1148" r:id="rId60"/>
    <p:sldId id="1226" r:id="rId61"/>
    <p:sldId id="1228" r:id="rId62"/>
    <p:sldId id="1229" r:id="rId63"/>
    <p:sldId id="1227" r:id="rId64"/>
    <p:sldId id="1149" r:id="rId65"/>
    <p:sldId id="1166" r:id="rId66"/>
    <p:sldId id="1167" r:id="rId67"/>
    <p:sldId id="1230" r:id="rId68"/>
    <p:sldId id="1168" r:id="rId69"/>
    <p:sldId id="1231" r:id="rId70"/>
    <p:sldId id="1164" r:id="rId71"/>
    <p:sldId id="1150" r:id="rId7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821"/>
    <a:srgbClr val="FEE2D1"/>
    <a:srgbClr val="D3ECE9"/>
    <a:srgbClr val="E6E1EF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0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高中英语 选择性必修 第三册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43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4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SHARING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07810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&amp; </a:t>
            </a:r>
            <a:r>
              <a:rPr lang="en-US" altLang="zh-CN" b="1" i="1" dirty="0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使脸上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起皱纹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皱起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皱纹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87524" y="2032788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5339" y="1816764"/>
            <a:ext cx="11151159" cy="598551"/>
            <a:chOff x="555339" y="1278285"/>
            <a:chExt cx="11151159" cy="598551"/>
          </a:xfrm>
        </p:grpSpPr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0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1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055275"/>
            <a:ext cx="11485848" cy="166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Tombe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Mukap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forehead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汤贝的父亲叫莫卡普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是一个下巴结实、前额满是皱纹的男人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带我们去了他的家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carpet.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别弄皱地毯。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wrinkles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她的眼睛周围开始出现细细的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皱纹。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54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one’s forehead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皱起额头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 with age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老得皮肤皱起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wrinkles in one’s face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脸上的皱纹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wrinkles/a wrinkle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没有皱纹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她的皮肤仍然没有皱纹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143328"/>
            <a:ext cx="1008112" cy="342157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34566" y="3861048"/>
            <a:ext cx="11521280" cy="115176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3861048"/>
            <a:ext cx="2088232" cy="4105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298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wrinkled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有皱纹的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20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010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ripe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成熟的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时机成熟的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87524" y="2104796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5339" y="1888772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12728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oil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potato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ripe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他把滚烫的石头放在一个空油桶里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里面放着考考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、成熟的玉米和青菜。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ripe.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一些苹果不太熟。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ripe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和谈的时机已经成熟。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ripe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settlement.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解决这个问题的时机已经成熟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24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916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ripe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成熟的时机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ripe for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的时机成熟；准备就绪；即可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；适于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</p:txBody>
      </p:sp>
      <p:pic>
        <p:nvPicPr>
          <p:cNvPr id="4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863770"/>
            <a:ext cx="1008112" cy="342157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34566" y="2925306"/>
            <a:ext cx="11521280" cy="115176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2925306"/>
            <a:ext cx="2088232" cy="4105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362274"/>
            <a:ext cx="11485848" cy="58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ripen 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&amp; 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成熟，使成熟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56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拖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拽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缓慢而费力地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移动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387524" y="1700808"/>
            <a:ext cx="11449272" cy="1358330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55339" y="1484784"/>
            <a:ext cx="11151159" cy="598551"/>
            <a:chOff x="555339" y="1278285"/>
            <a:chExt cx="11151159" cy="598551"/>
          </a:xfrm>
        </p:grpSpPr>
        <p:pic>
          <p:nvPicPr>
            <p:cNvPr id="10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1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2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172329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muscles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knees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dragged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在我们下山回家的路上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我的肌肉酸痛、膝盖发抖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dragged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fallen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他们把倒下的树从路上拖走。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dragged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他在别人后面慢吞吞地走着。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我每天都不得不迫使自己从床上爬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4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drag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拉走；将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硬拖走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 along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拖着脚走，慢慢地行走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 behind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落在后面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 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拉进来；硬把（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）拉进（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 on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拖延；使拖延；拖长（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声调、字眼等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 up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拉上，拔出；故意提起（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不愉快的往事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into/through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away/out of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拉出去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484784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dirty="0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优惠待遇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387524" y="2151440"/>
            <a:ext cx="11449272" cy="1358330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5339" y="1935416"/>
            <a:ext cx="11151159" cy="598551"/>
            <a:chOff x="555339" y="1278285"/>
            <a:chExt cx="11151159" cy="598551"/>
          </a:xfrm>
        </p:grpSpPr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8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9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17392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Tombe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与汤贝一家共度了一日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真是一种荣幸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3591600"/>
            <a:ext cx="11485848" cy="113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ourite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我很荣幸地向你介绍我最喜欢的节日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端午节。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13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916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ha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 of doing/to 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的特权或荣幸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a/one’s pri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 to 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是某人的特权或荣幸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我们的会员享有这家图书馆借书服务的特权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863770"/>
            <a:ext cx="1008112" cy="342157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34566" y="3933056"/>
            <a:ext cx="11521280" cy="224446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4005064"/>
            <a:ext cx="2088232" cy="4105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442032"/>
            <a:ext cx="11485848" cy="169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 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特权，有特权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ileged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有特权的；幸运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pri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ileged to 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荣幸地做某事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88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604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更不用说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且不说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72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05838"/>
            <a:ext cx="2082586" cy="401631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87524" y="2557167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5339" y="2358684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59719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electricity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textbooks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laptops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tablets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那儿没有电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没有自来水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甚至没有课本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更别提笔记本电脑、平板电脑或者别的现代化设备了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youth.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老人、小孩都不赞成这个建议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更不用说年轻人了。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艾德不但是个好运动员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而且既英俊又精明。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他们有三条狗要照顾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更别提那只猫和鸟了。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mail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邮件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信件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邮政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邮寄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发电邮给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1530" y="759186"/>
            <a:ext cx="4464496" cy="504378"/>
          </a:xfrm>
          <a:prstGeom prst="rect">
            <a:avLst/>
          </a:prstGeom>
        </p:spPr>
      </p:pic>
      <p:pic>
        <p:nvPicPr>
          <p:cNvPr id="5" name="xb1.EPS" descr="id:21474871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1976" y="1988840"/>
            <a:ext cx="2133952" cy="4109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340767"/>
            <a:ext cx="11520000" cy="587494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 bwMode="auto">
          <a:xfrm>
            <a:off x="387524" y="3299755"/>
            <a:ext cx="11449272" cy="1122586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5339" y="3046473"/>
            <a:ext cx="11151159" cy="598551"/>
            <a:chOff x="555339" y="1278285"/>
            <a:chExt cx="11151159" cy="598551"/>
          </a:xfrm>
        </p:grpSpPr>
        <p:pic>
          <p:nvPicPr>
            <p:cNvPr id="9" name="教材原句S.EPS" descr="id:2147487282;FounderCES"/>
            <p:cNvPicPr/>
            <p:nvPr/>
          </p:nvPicPr>
          <p:blipFill rotWithShape="1">
            <a:blip r:embed="rId5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0" name="教材原句S.EPS" descr="id:2147487282;FounderCES"/>
            <p:cNvPicPr/>
            <p:nvPr/>
          </p:nvPicPr>
          <p:blipFill rotWithShape="1">
            <a:blip r:embed="rId5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1" name="教材原句S.EPS" descr="id:2147487163;FounderCES"/>
            <p:cNvPicPr/>
            <p:nvPr/>
          </p:nvPicPr>
          <p:blipFill rotWithShape="1">
            <a:blip r:embed="rId5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ourite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我总是非常想吃一些我最喜欢的糖果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所以收到邮件总是很愉快的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60854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letters.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我刚出来要寄几封信。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Italy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在意大利寄一封信要多少钱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12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1271981"/>
            <a:ext cx="11521280" cy="4373828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268760"/>
            <a:ext cx="2088232" cy="4105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705728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mentioned abo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如上所述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worth mentioning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）值得一提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mention it.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不客气，不用谢。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更不用说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to mention...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to speak of...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say nothing of...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alone...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less...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78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486386"/>
            <a:ext cx="11494992" cy="1692681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XB4.EPS" descr="id:21474872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904" y="867129"/>
            <a:ext cx="2082586" cy="401631"/>
          </a:xfrm>
          <a:prstGeom prst="rect">
            <a:avLst/>
          </a:prstGeom>
        </p:spPr>
      </p:pic>
      <p:pic>
        <p:nvPicPr>
          <p:cNvPr id="5" name="TS13.EPS" descr="id:21474873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9057" y="3390007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130246"/>
          </a:xfrm>
        </p:spPr>
        <p:txBody>
          <a:bodyPr/>
          <a:lstStyle/>
          <a:p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be honest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doubt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whether I’m making any difference to these boys’ li</a:t>
            </a:r>
            <a:r>
              <a:rPr lang="en-US" altLang="zh-CN" b="1" dirty="0">
                <a:solidFill>
                  <a:srgbClr val="002F65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es at 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说实在的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我真的不知道自己教的课是否会对这些孩子的生活产生影响。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51115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作动词，意为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怀疑，不相信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。在肯定句中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后面的从句由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whether/if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doubt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引导的从句，表示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怀疑是否会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doubt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引导的从句，表示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毫不怀疑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用作动词时，意为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怀疑，不相信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。在肯定句中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后面的从句由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whether/if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引导；在疑问句或否定句中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后面的从句由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25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0882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erything is clear now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no one would doubt what will be done.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一切都很清楚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没有人对所做的事持怀疑态度。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我们并不怀疑他能把这件事做得很好。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sailing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我怀疑杰克会不会驾驶帆船。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7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24744"/>
            <a:ext cx="11494992" cy="2252958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TS13.EPS" descr="id:2147487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057" y="3528884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674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chemistry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knew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2F6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mixture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bubbling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spilling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erywhere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几天前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我正给孩子们做化学实验的演示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我还没有明白怎么回事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混合剂就从试管里冒了出来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溅得到处都是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句运用了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doing... when...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在句中作并列连词，意为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，相当于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at that 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引导时间状语从句，意为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没来得及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。另外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除了其基本意思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以外，还可以表示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）才，以免，免得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7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be some time before we know the full results.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还要过一些时间我们才能知道全部结果。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magazine was snatched out of my hand before I could read.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我还没来得及看那期杂志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它就被从我手里抢走了。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15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1268760"/>
            <a:ext cx="11521280" cy="481121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268760"/>
            <a:ext cx="2088232" cy="4105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705728"/>
            <a:ext cx="11485848" cy="445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＋时间段＋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before...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过了多久才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。从句常用一般过去时。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not long before...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不久就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。从句常用一般过去时。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not be long before...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不久就会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。从句常用一般现在时。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be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＋时间段＋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before...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要过多久才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。从句常用一般现在时。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作并列连词，意为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的句型还有：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about to do/be on the point of doing... when...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正要做什么的时候（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done... when...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刚做完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0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about to lea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the room when he came in.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我正要离开房间时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他进来了。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doing his homework when the fire alarm began ringing.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他正在写作业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这时火警响了。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lying awake on my bed when suddenly Sarah came inside and started screaming.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我正躺在床上还没睡着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这时萨拉突然跑进来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开始大喊大叫。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just walked out of the kitchen when someone knocked at the door.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我刚从厨房出来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有人敲门。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8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&amp;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辞职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辞去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b1.EPS" descr="id:21474873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520" y="1428223"/>
            <a:ext cx="2163484" cy="4166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20000" cy="557973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87524" y="2862758"/>
            <a:ext cx="11449272" cy="1358330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2646734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4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4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4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88524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Africa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disabled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我的一个梦想是在辞职后到非洲工作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继续帮助那里的残疾人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resign oneself to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顺从；听凭于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 from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辞职；辞去；退出；从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辞职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resign...to...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托付给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TS8.EPS" descr="id:214748735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4509120"/>
            <a:ext cx="954812" cy="3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6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reconsider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board.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我们希望你重新考虑辞去董事会职务的决定。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secretary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你为什么想辞去秘书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我们只好耐心多等一会儿。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我把孩子们委托给你照顾。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12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2060848"/>
            <a:ext cx="11521280" cy="168630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2060848"/>
            <a:ext cx="2088232" cy="4105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978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resignation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辞职；放弃；辞职书；顺从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submit one’s resignation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提出辞职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49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mail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邮寄出去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mail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mail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给某人邮寄某物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mail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以邮寄方式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昨天我给他邮了一封信。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2178074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8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值得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应得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应受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87524" y="1566614"/>
            <a:ext cx="11449272" cy="1358330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5339" y="1350590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58910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我认为每个人都应该有获得幸福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权利。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ordinary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不管一份工作多么普通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它都在社会中起着一定的作用。因此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它值得我们尊重。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treatment.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不管你是谁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都应该得到平等的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deser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应该做某事；值得做某事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to be done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doing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值得被做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consideration/attention/praise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值得考虑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赞扬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respecting/to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respected.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正是那些甘愿奉献而不求索取的人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才值得被尊重。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她的确犯了错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但她决不应该被解雇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124744"/>
            <a:ext cx="1008112" cy="342157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34566" y="4842001"/>
            <a:ext cx="11521280" cy="1047060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4869160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06128"/>
            <a:ext cx="11485848" cy="58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应得的；该受的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94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8402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tune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曲调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曲子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调音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调节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调频道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87524" y="1784559"/>
            <a:ext cx="11449272" cy="2406364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5339" y="1588496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1827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Tanzania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tune.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但是之后我开始听说她在坦桑尼亚的工作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那里的人有很多健康问题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现在我有了不同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看法。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mechanic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你有多长时间没有请修理工调整这台引擎了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8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in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tune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音调准确；协调；融合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 tune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tune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合调子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tune with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）一致；（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）协调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 tune with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）不一致；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）不协调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a different tune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对某事有了新的看法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tune up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）调音，定调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他的思想吻合时代的潮流。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279023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2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 </a:t>
            </a:r>
            <a:r>
              <a:rPr lang="en-US" altLang="zh-CN" b="1" i="1" dirty="0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&amp;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企盼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祈祷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87524" y="1370052"/>
            <a:ext cx="11449272" cy="1358330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5339" y="1154028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139253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我企盼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未来你们也会这样做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pray sb to do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请求某人做某事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 for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祈祷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 sb for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向某人恳求某事物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 that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但愿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我们希望并祈祷没有人受伤。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他祈求宽恕。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我们恳求你放了这个孩子。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1" name="TS8.EPS" descr="id:21474871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070" y="2924944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6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5807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转发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转播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接力赛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接班的人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387524" y="1625775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5339" y="1365984"/>
            <a:ext cx="11151159" cy="598551"/>
            <a:chOff x="555339" y="1278285"/>
            <a:chExt cx="11151159" cy="598551"/>
          </a:xfrm>
        </p:grpSpPr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160449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今天我想告诉你们的是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我为我妈妈所做的工作感到骄傲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我现在也非常支持她的工作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34249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satellite.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节目正在通过卫星转播。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illages.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这座金属塔是用于向遥远的村子转播电视讯号的。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她向我们转达了那则消息。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82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relay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转达给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in/by relays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轮班工作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relay race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接力赛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2420888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53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484784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contract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感染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疾病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订立合同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或契约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合同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契约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96668" y="2356755"/>
            <a:ext cx="11449272" cy="123484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2104648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34315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contracted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Tanzania.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很多在中国罕见的危险疾病在坦桑尼亚是很容易感染上的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9998" y="36636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contract.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坏习惯很容易养成。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67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sign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contract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签订合同；签署合约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 contract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遵守或履行合同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contract with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签订合同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the contract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依据本合同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a contract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contract in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承诺参加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contract with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承包；与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订有合约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contract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一旦达成正式协议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就应该和对方签订合同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158999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80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consultation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咨询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咨询会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96668" y="1831533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1624732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186324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circuit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illages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treatment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disabilities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consultation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我妈妈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还到偏远的农村巡诊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提供医疗服务、帮助残疾人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并为当地医生提供咨询和培训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712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in consultation with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磋商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network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treatment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coordination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technical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consultation.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建立全国医疗救治协作网络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通过远程会诊方式提供技术支持。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1" name="TS8.EPS" descr="id:21474871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070" y="3928988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90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201975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chorus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合唱曲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合唱团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合唱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齐声说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387524" y="2193921"/>
            <a:ext cx="11449272" cy="1122586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55339" y="1940639"/>
            <a:ext cx="11151159" cy="598551"/>
            <a:chOff x="555339" y="1278285"/>
            <a:chExt cx="11151159" cy="598551"/>
          </a:xfrm>
        </p:grpSpPr>
        <p:pic>
          <p:nvPicPr>
            <p:cNvPr id="12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3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4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21791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当我到达学校时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迎接我的是男孩子们异口同声的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的声音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60854" y="338079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a chorus of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齐声；异口同声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chorus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异口同声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7" name="TS8.EPS" descr="id:21474871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070" y="3570033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1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1196752"/>
            <a:ext cx="11521280" cy="2715804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196752"/>
            <a:ext cx="2088232" cy="4105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63372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 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协商；咨询；请教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 with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协商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 about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和某人商议某事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consultant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顾问，咨询师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392898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planning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Britain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IELTS.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由于我正计划到英国深造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因此我向你咨询一下关于雅思的情况。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colleagues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proposals.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我需要和我的同事商讨这些建议。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34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60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认为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是理所当然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不予重视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72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2570"/>
            <a:ext cx="2082586" cy="401631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96668" y="2365325"/>
            <a:ext cx="11449272" cy="2911700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2134342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372853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 spc="-100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electricity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systems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尽管这个国家风景美丽、物产丰富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但许多人仍然十分贫穷。我们认为理所当然的东西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在他们的生活中都没有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比如电、自来水、汽车和便捷的交通系统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以及超市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9"/>
          <p:cNvSpPr txBox="1">
            <a:spLocks/>
          </p:cNvSpPr>
          <p:nvPr/>
        </p:nvSpPr>
        <p:spPr bwMode="auto">
          <a:xfrm>
            <a:off x="360854" y="53230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financial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另一个起作用的因素是中国学生把父母的金融支持视为理所当然。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50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for granted 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理所当然地认为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solutions.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人类认为自己的大脑可以想出所有问题的解决办法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2348880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1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 bwMode="auto">
          <a:xfrm>
            <a:off x="334566" y="1439022"/>
            <a:ext cx="11521280" cy="3286122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2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412776"/>
            <a:ext cx="2088232" cy="410579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184974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同意；准许　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拨款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给予某人某物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seriously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认真对待；当真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one’s 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别着急；慢慢来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easy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things easy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轻松；不紧张；从容；休息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9"/>
          <p:cNvSpPr>
            <a:spLocks noGrp="1"/>
          </p:cNvSpPr>
          <p:nvPr>
            <p:ph idx="1"/>
          </p:nvPr>
        </p:nvSpPr>
        <p:spPr>
          <a:xfrm>
            <a:off x="334566" y="472514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pleasure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unforgettable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worthwhile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我很高兴担任他们的向导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并给予他们一次难忘而又值得的旅行。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转达给</a:t>
            </a:r>
            <a:r>
              <a:rPr lang="en-US" altLang="zh-CN" b="1" dirty="0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转发给</a:t>
            </a:r>
            <a:r>
              <a:rPr lang="en-US" altLang="zh-CN" b="1" dirty="0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96668" y="2143703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1935416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17392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今天我想告诉你们的是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我为我妈妈所做的工作感到骄傲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我现在也非常支持她的工作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9"/>
          <p:cNvSpPr txBox="1">
            <a:spLocks/>
          </p:cNvSpPr>
          <p:nvPr/>
        </p:nvSpPr>
        <p:spPr bwMode="auto">
          <a:xfrm>
            <a:off x="360854" y="39735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iew.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一定记着转达他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他已经通过了面试。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41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 bwMode="auto">
          <a:xfrm>
            <a:off x="334566" y="1412776"/>
            <a:ext cx="11521280" cy="153300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2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1412776"/>
            <a:ext cx="2088232" cy="410579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18497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 something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转告某事；转播某事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转达给某人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9"/>
          <p:cNvSpPr>
            <a:spLocks noGrp="1"/>
          </p:cNvSpPr>
          <p:nvPr>
            <p:ph idx="1"/>
          </p:nvPr>
        </p:nvSpPr>
        <p:spPr>
          <a:xfrm>
            <a:off x="334566" y="299695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我想告诉你们的是这么一件事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你们接力赛赢了。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launched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satellite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中国成功发射一颗卫星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这颗卫星将主要用来转播电视节目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40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但愿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96668" y="2295456"/>
            <a:ext cx="11449272" cy="92775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4483" y="2079432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31794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我企盼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未来你们也会这样做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334566" y="3447584"/>
            <a:ext cx="11521280" cy="153300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2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3447584"/>
            <a:ext cx="2088232" cy="410579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8845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 for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恳求，请求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 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祈祷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63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我能做的只有夜夜祈祷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希望春天和更幸福的时光早日来临。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我们的城市很美丽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但愿它能保持下去。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customary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couplets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在门上贴春联、在窗户上贴剪纸来祈祷好运是一种传统。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far-off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我在远方为你的幸福祈祷。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我祈祷能和你在一起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不管是雨天还是晴天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风雨无阻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78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412776"/>
            <a:ext cx="11494992" cy="1398910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XB4.EPS" descr="id:21474872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904" y="867129"/>
            <a:ext cx="2082586" cy="401631"/>
          </a:xfrm>
          <a:prstGeom prst="rect">
            <a:avLst/>
          </a:prstGeom>
        </p:spPr>
      </p:pic>
      <p:pic>
        <p:nvPicPr>
          <p:cNvPr id="5" name="TS13.EPS" descr="id:21474873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9057" y="3047965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students doing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 work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of any use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你认为学生做志愿工作有用处吗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87093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本句是复合句。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是主句，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doing 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olunteer...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of any use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＋抽象名词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＋抽象名词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结构中，名词通常是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alue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等，该结构相当于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＋名词所对应的形容词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，这类名词前可用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等进行修饰。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79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whether any of these things will be of any use to you.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我不知道这些东西对你是否会有用。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find this book of great use in learning English.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你会发现这本书在英语学习中作用很大。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purchased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alue.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这个花高价购买的花瓶原来没什么价值。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hoped that these suggestions would be of great help to you.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希望这些建议对你有用。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30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chorus.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我从来没有听过这首歌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chorused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praises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President.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各报都异口同声地对总统表示赞扬。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applause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audience.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观众齐声对他报以一阵热烈的掌声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71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412776"/>
            <a:ext cx="11494992" cy="1398910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TS13.EPS" descr="id:2147487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057" y="3047965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cages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如果我们必须清理那些难闻的笼子怎么办呢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87093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会怎么样呢？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，后面跟一个句子，相当于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will/would happen if...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后面的句子也可以使用虚拟语气，即后面句子的谓语动词用一般过去式或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，表示对将来的假设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64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 this doesn’t work out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如果这行不通怎么办呢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 he goes home before us and can’t get into the house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如果他在我们之前赶到家而又进不去呢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froze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要是那几个月一直又下雨又结冰怎么办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万一这孩子出了差错怎么办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，常用来提出建议。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明天和我一起出去怎么样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failure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这些关于成功或失败的故事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怎么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02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595173"/>
            <a:ext cx="11494992" cy="1692681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TS13.EPS" descr="id:21474873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057" y="3678039"/>
            <a:ext cx="1008112" cy="34215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❸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Tanzanians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现在不仅坦桑尼亚人被这所医院帮助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邻近国家的人也得到了帮助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句运用了一个部分倒装句。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位于第一个分句句首，则该分句部分倒装；后一个分句，即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后面不用倒装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9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 should we keep a healthy diet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we should also balance our studies and relaxation.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我们不仅要健康饮食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也应该平衡我们的学习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学会放松。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 will we enjoy a large meal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we will also set fireworks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 fun with each other.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我们不仅可以享用一顿美餐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也可以放烟花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玩得不亦乐乎。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 can music make you happy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also can make you upset or calm.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音乐不仅让你高兴、激动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也会让你难过或冷静。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4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998" y="87096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否定副词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位于句首时的倒装，除了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之外，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rarely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scarcely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sooner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longer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等含有否定意义的副词若位于句首，其后要用部分倒装，把助动词置于主语之前。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does he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important this meeting is.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他不太明白这个会议的重要性。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shall I forgi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him.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我永远不会宽恕他。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Rarely 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I seen such a beautiful house.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我从没看过如此漂亮的房子。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sooner had we reached the airport than the plane took off.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我们刚到机场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飞机就起飞了。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39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</a:t>
            </a:r>
            <a:r>
              <a:rPr lang="en-US" altLang="zh-CN" b="1" dirty="0">
                <a:solidFill>
                  <a:srgbClr val="D8657B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用作</a:t>
            </a:r>
            <a:r>
              <a:rPr lang="zh-CN" altLang="zh-CN" b="1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充当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61645"/>
            <a:ext cx="11520000" cy="579123"/>
          </a:xfrm>
          <a:prstGeom prst="rect">
            <a:avLst/>
          </a:prstGeom>
        </p:spPr>
      </p:pic>
      <p:pic>
        <p:nvPicPr>
          <p:cNvPr id="6" name="XB3.eps" descr="id:21474897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4674" y="1396444"/>
            <a:ext cx="2028686" cy="389919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 bwMode="auto">
          <a:xfrm>
            <a:off x="396668" y="2701183"/>
            <a:ext cx="11449272" cy="180793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64483" y="2492896"/>
            <a:ext cx="11151159" cy="598551"/>
            <a:chOff x="555339" y="1278285"/>
            <a:chExt cx="11151159" cy="598551"/>
          </a:xfrm>
        </p:grpSpPr>
        <p:pic>
          <p:nvPicPr>
            <p:cNvPr id="9" name="教材原句S.EPS" descr="id:2147487282;FounderCES"/>
            <p:cNvPicPr/>
            <p:nvPr/>
          </p:nvPicPr>
          <p:blipFill rotWithShape="1">
            <a:blip r:embed="rId4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0" name="教材原句S.EPS" descr="id:2147487282;FounderCES"/>
            <p:cNvPicPr/>
            <p:nvPr/>
          </p:nvPicPr>
          <p:blipFill rotWithShape="1">
            <a:blip r:embed="rId4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1" name="教材原句S.EPS" descr="id:2147487163;FounderCES"/>
            <p:cNvPicPr/>
            <p:nvPr/>
          </p:nvPicPr>
          <p:blipFill rotWithShape="1">
            <a:blip r:embed="rId4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9998" y="273140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management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consultant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AIDS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African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今年夏天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中国志愿者刘飞将在一个非洲国家担任艾滋病项目的管理顾问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01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elected to 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as secretary of the local party.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她当选为地方党组织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as a captain in the army.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他曾是一名陆军上尉。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article 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as a useful starting point for our discussion.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这篇文章成了我们展开讨论的良好起点。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34566" y="4182140"/>
            <a:ext cx="11521280" cy="1047060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5" y="4182140"/>
            <a:ext cx="2088232" cy="41057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19108"/>
            <a:ext cx="11485848" cy="58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服务；（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）工作（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给某人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）提供；可用作，可当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4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a wonderful meal to more than fifty delegates.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他们招待五十多位代表吃了一餐美味佳肴。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the whole community.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这个中心将为整个社区提供服务。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an offence to ser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alcohol to minors.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向未成年人提供含酒精的饮料是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违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53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050669"/>
            <a:ext cx="2205960" cy="4503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76BD8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具有一定意义但不构成从句或句子的一组词，叫作短语（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phrase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）。短语在句子里可以单独作为一个句子成分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名词短语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名词短语的构成： 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限定词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形容词短语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描述性名词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）＋名词＋（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介词短语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。在句中充当名词，一般作主语、宾语、表语或宾语补足语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4966" y="729554"/>
            <a:ext cx="4320480" cy="53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0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presence of the king and his retinue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caused a stir in the town.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国王及其随从的出现在城里引起了骚动。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guide led us to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strawberry field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一名向导领着我们到了草莓园。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作宾语补足语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including doctors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nurses and scientists are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 heroes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包括医生、护士和科学家都是真正的英雄。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作表语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名词短语中的限定词，在名词短语的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中，限定词包括：冠词（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a/an/the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），指示代词（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），物主代词（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）和不定代词（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5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校服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制服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一致的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统一的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87524" y="2098106"/>
            <a:ext cx="11449272" cy="1122586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5339" y="1844824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8333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Unlike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cotton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uniforms...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不像我们国家的学生那样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这里的孩子们不穿棉质校服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2809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Britain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在英国穿校服是个传统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但是有些学校正开始摆脱它们。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在大约二十分钟的时间里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我们的火车似乎在匀速行驶。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4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2205960" cy="4503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动词短语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动词短语的构成：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动词＋副词；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动词＋介词；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动词＋副词＋介词；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动词＋名词＋介词；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动词＋名词等。在句中作谓语。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 the medicine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undergone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proper testing and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safe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他说药物已经经过充分测试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是安全的。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husband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worked two jobs 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the bills.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她的丈夫做两份工作来支付账单。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88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10509"/>
            <a:ext cx="2421984" cy="4503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52484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形容词短语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形容词短语的构成： 副词＋形容词＋介词短语。 在句中当作形容词用，可以修饰名词或代词，还可以用作表语或者宾语补足语。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found you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charming and intelligent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我发现你很有魅力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很聪明。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作宾语补足语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Chinese painting show is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attracti</a:t>
            </a:r>
            <a:r>
              <a:rPr lang="en-US" altLang="zh-CN" b="1" dirty="0">
                <a:solidFill>
                  <a:srgbClr val="00B0F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国画展总是很有吸引力。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作表语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66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10509"/>
            <a:ext cx="2421984" cy="4503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副词短语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副词短语的构成：副词＋副词。在句中充当副词，可以修饰动词、形容词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so humorous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responsible and selfless that I respect and lo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him </a:t>
            </a:r>
            <a:r>
              <a:rPr lang="en-US" altLang="zh-CN" b="1" dirty="0">
                <a:solidFill>
                  <a:srgbClr val="00B0F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 much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他如此幽默、负责任、无私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以至于我非常尊重并喜欢他。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Equally importantly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de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 a good habit of li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同样重要的是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我们应该养成良好的生活习惯。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9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58874"/>
            <a:ext cx="2421984" cy="4503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介词短语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介词短语的构成： 介词＋宾语，能充当介词后宾语的主要有名词、宾格代词、动词的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形式等。在句中作表语、定语或状语。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world’s population is likely to peak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9.7 billion in 2064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世界人口可能会在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2064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亿的峰值。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作状语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world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li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air or water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作定语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世界上没有什么生物是可以脱离空气和水存活的。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71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学科核心素养是学科育人价值的集中体现，是学生通过学习而逐步形成的正确价值观念、必备品格和关键能力。英语学科核心素养主要包括语言能力、文化意识、思维品质和学习能力。今后，英语考试将更加注重立德树人的培养，坚持能力立意，突出核心素养的考查。下面文段就是围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思维品质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这一学科素养展开，旨在提升学生对爱的理解和给予别人关爱的能力。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人与社会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79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98" y="764704"/>
            <a:ext cx="4032448" cy="4217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758" y="1340768"/>
            <a:ext cx="8280920" cy="40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64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465966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 ago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woman named 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Piturro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doing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 work that wouldn’t just change her life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would also 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 life-changing influence on lots of children throughout the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country.And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all began with some kids’ pajamas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being interested in reading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focused her new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 work on sharing her lo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of books with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children.She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had free time after work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decided to spend her 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enings reading to kids in homeless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shelters.Gene</a:t>
            </a:r>
            <a:r>
              <a:rPr lang="en-US" altLang="zh-CN" b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e’s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could ha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ended there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what she noticed happening after those nighttime readings is what soon ga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her a life-changing idea.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6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those children climb into their beds without any pajamas to sleep in brought tears to 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e’s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eyes.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to one of the workers there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‘Next 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bring pajamas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And she said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‘That would be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great.Nobody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thinks of that.’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told Oprah during a 2007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Oprah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iew.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her next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returned armed with 12 pairs 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pajamas.Some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in the shelter quietly asked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use of them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—but it soon became clear that 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had found a special need that had to be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filled.Her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Pajama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71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the next fi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years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and her Pajama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collected 85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pairs of pajamas for children in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need.Then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her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Oprah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recei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a big surprise of her own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Oprah and the show producers asked the audience to bring as many pajamas as they could to donate to 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e’s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organisation.That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 count totaled 32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046 pairs.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 after the show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 our children in shelters recei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boxes of pajamas and books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eryone who watched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</a:t>
            </a:r>
            <a:r>
              <a:rPr lang="en-US" altLang="zh-CN" b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help has continued o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the years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for homeless children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Pajama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offers so much more than just a pair of clothes to sleep in.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60854" y="1927057"/>
            <a:ext cx="11494992" cy="2726079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722652"/>
                <a:ext cx="11485848" cy="275915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𝐘𝐞𝐚𝐫𝐬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𝐚𝐠𝐨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6FC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zh-CN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𝐰𝐨𝐦𝐚𝐧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𝐧𝐚𝐦𝐞𝐝</m:t>
                        </m:r>
                        <m:r>
                          <a:rPr lang="en-US" altLang="zh-CN" b="1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𝐆𝐞𝐧𝐞𝐯𝐢𝐞𝐯𝐞</m:t>
                        </m:r>
                        <m:r>
                          <a:rPr lang="en-US" altLang="zh-CN" b="1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𝐏𝐢𝐭𝐮𝐫𝐫𝐨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6FC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682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>
                            <a:solidFill>
                              <a:srgbClr val="F36821"/>
                            </a:solidFill>
                            <a:uFill>
                              <a:solidFill>
                                <a:srgbClr val="FF45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𝐛𝐞𝐠𝐚𝐧</m:t>
                        </m:r>
                        <m:r>
                          <a:rPr lang="en-US" altLang="zh-CN" b="1">
                            <a:solidFill>
                              <a:srgbClr val="F36821"/>
                            </a:solidFill>
                            <a:uFill>
                              <a:solidFill>
                                <a:srgbClr val="FF4500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F36821"/>
                            </a:solidFill>
                            <a:uFill>
                              <a:solidFill>
                                <a:srgbClr val="FF45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𝐝𝐨𝐢𝐧𝐠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6821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E761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𝐯𝐨𝐥𝐮𝐧𝐭𝐞𝐞𝐫</m:t>
                        </m:r>
                        <m:r>
                          <a:rPr lang="en-US" altLang="zh-CN" b="1" u="sng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B0F0"/>
                            </a:solidFill>
                            <a:uFill>
                              <a:solidFill>
                                <a:srgbClr val="33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𝐰𝐨𝐫𝐤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6FC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𝐭𝐡𝐚𝐭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𝐰𝐨𝐮𝐥𝐝𝐧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’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𝐣𝐮𝐬𝐭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change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her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life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but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would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also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life-changing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influence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lots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of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children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throughout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country.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722652"/>
                <a:ext cx="11485848" cy="2759153"/>
              </a:xfrm>
              <a:blipFill>
                <a:blip r:embed="rId2"/>
                <a:stretch>
                  <a:fillRect l="-796" r="-849" b="-11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句型解读.eps" descr="id:21474881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360871"/>
            <a:ext cx="1692910" cy="33210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2926854" y="2440991"/>
            <a:ext cx="12961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421493" y="2464140"/>
            <a:ext cx="3698049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983638" y="2464140"/>
            <a:ext cx="1800200" cy="0"/>
          </a:xfrm>
          <a:prstGeom prst="line">
            <a:avLst/>
          </a:prstGeom>
          <a:ln w="19050">
            <a:solidFill>
              <a:srgbClr val="F368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67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句运用了一个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just... but also...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连接的并列句。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woman named 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Piturro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doing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 work that wouldn’t just change her life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为第一个分句，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 Gene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Piturro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为过去分词短语作定语，修饰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woman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几年前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，一位名叫吉纳维芙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皮特罗的女士开始从事志愿者工作，这不仅改变了她的生活，也改变了全国许多孩子的生活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分析.eps" descr="id:21474881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513" y="1674667"/>
            <a:ext cx="625475" cy="296545"/>
          </a:xfrm>
          <a:prstGeom prst="rect">
            <a:avLst/>
          </a:prstGeom>
        </p:spPr>
      </p:pic>
      <p:pic>
        <p:nvPicPr>
          <p:cNvPr id="4" name="译文.eps" descr="id:21474881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8013" y="3357470"/>
            <a:ext cx="614245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in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穿制服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uniform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 speed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匀速；等速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 customs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统一惯例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2223448"/>
            <a:ext cx="1008112" cy="34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志愿者；志愿兵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志愿的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 one’s life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改变某人的一生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 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产生影响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 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关注，集中于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1.eps" descr="id:21474881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168572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2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shelter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庇护；避难所；遮盖物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保护；使掩蔽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躲避，避难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引进；生产；增加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audience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donate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贡献，奉献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2.eps" descr="id:21474881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9874" y="980728"/>
            <a:ext cx="1866900" cy="46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0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64092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 </a:t>
            </a:r>
            <a:r>
              <a:rPr lang="en-US" altLang="zh-CN" b="1" i="1" dirty="0" err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遮挡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光线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加灯罩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涂暗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阴凉处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灯罩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阴影部分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87524" y="2318780"/>
            <a:ext cx="11449272" cy="2406364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5339" y="2102756"/>
            <a:ext cx="11151159" cy="598551"/>
            <a:chOff x="555339" y="1278285"/>
            <a:chExt cx="11151159" cy="598551"/>
          </a:xfrm>
        </p:grpSpPr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7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8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412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fantastic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iews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below.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我和另一位老师走了两个半小时才到达那里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我们爬上了一座山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从那里我们可以看到美妙的景色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然后沿着一条阴凉的小路走到下面的山谷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92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in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shade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在阴凉处，阴暗处；默默无闻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put... in the shade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使黯然失色；使相形见绌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shade of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少许，微微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 from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遮挡住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遮挡；遮住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他买了一个绿色灯罩。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把这瓶药放在阴凉处。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我遮住眼睛以避开阳光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1143328"/>
            <a:ext cx="1008112" cy="342157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34566" y="5301208"/>
            <a:ext cx="11521280" cy="115176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5" y="5301208"/>
            <a:ext cx="2088232" cy="4105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7381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shaded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林荫遮蔽的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70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5839</Words>
  <Application>Microsoft Office PowerPoint</Application>
  <PresentationFormat>自定义</PresentationFormat>
  <Paragraphs>305</Paragraphs>
  <Slides>71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71</vt:i4>
      </vt:variant>
    </vt:vector>
  </HeadingPairs>
  <TitlesOfParts>
    <vt:vector size="83" baseType="lpstr">
      <vt:lpstr>MS Mincho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419</cp:revision>
  <dcterms:created xsi:type="dcterms:W3CDTF">2020-11-06T05:24:00Z</dcterms:created>
  <dcterms:modified xsi:type="dcterms:W3CDTF">2025-11-02T14:09:06Z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